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8"/>
  </p:notesMasterIdLst>
  <p:handoutMasterIdLst>
    <p:handoutMasterId r:id="rId19"/>
  </p:handoutMasterIdLst>
  <p:sldIdLst>
    <p:sldId id="258" r:id="rId5"/>
    <p:sldId id="379" r:id="rId6"/>
    <p:sldId id="372" r:id="rId7"/>
    <p:sldId id="376" r:id="rId8"/>
    <p:sldId id="378" r:id="rId9"/>
    <p:sldId id="366" r:id="rId10"/>
    <p:sldId id="377" r:id="rId11"/>
    <p:sldId id="370" r:id="rId12"/>
    <p:sldId id="354" r:id="rId13"/>
    <p:sldId id="355" r:id="rId14"/>
    <p:sldId id="371" r:id="rId15"/>
    <p:sldId id="380" r:id="rId16"/>
    <p:sldId id="381" r:id="rId17"/>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65780" autoAdjust="0"/>
  </p:normalViewPr>
  <p:slideViewPr>
    <p:cSldViewPr>
      <p:cViewPr>
        <p:scale>
          <a:sx n="50" d="100"/>
          <a:sy n="50" d="100"/>
        </p:scale>
        <p:origin x="-1260" y="444"/>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5/24/2017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5/24/2017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component selection for SAR ADCs.  In the last video we found the final RC charge bucket values for our example design.  In this video we will perform several SPICE simulation tests to confirm that the design meets our performance criteria.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a:t>
            </a:r>
            <a:r>
              <a:rPr lang="en-US" baseline="0" dirty="0" smtClean="0"/>
              <a:t> sample and hold signal compared to the ideal signal that includes the phase shift.  Notice that now the ideal signal tracks the input well whereas before there was a significant error from the phase delay of the RC filter.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10</a:t>
            </a:fld>
            <a:endParaRPr lang="en-US"/>
          </a:p>
        </p:txBody>
      </p:sp>
    </p:spTree>
    <p:extLst>
      <p:ext uri="{BB962C8B-B14F-4D97-AF65-F5344CB8AC3E}">
        <p14:creationId xmlns:p14="http://schemas.microsoft.com/office/powerpoint/2010/main" val="1862189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properly test the AC error you should look at error at several points on the sine wave.  Make</a:t>
            </a:r>
            <a:r>
              <a:rPr lang="en-US" baseline="0" dirty="0" smtClean="0"/>
              <a:t> sure you check where the sine wave moves fastest, e.g. 45</a:t>
            </a:r>
            <a:r>
              <a:rPr lang="en-US" baseline="0" dirty="0" smtClean="0">
                <a:latin typeface="Calibri"/>
              </a:rPr>
              <a:t>⁰, </a:t>
            </a:r>
            <a:r>
              <a:rPr lang="en-US" baseline="0" dirty="0" smtClean="0"/>
              <a:t>135</a:t>
            </a:r>
            <a:r>
              <a:rPr lang="en-US" baseline="0" dirty="0" smtClean="0">
                <a:latin typeface="+mn-lt"/>
              </a:rPr>
              <a:t>⁰,</a:t>
            </a:r>
            <a:r>
              <a:rPr lang="en-US" baseline="0" dirty="0" smtClean="0"/>
              <a:t> 225</a:t>
            </a:r>
            <a:r>
              <a:rPr lang="en-US" baseline="0" dirty="0" smtClean="0">
                <a:latin typeface="+mn-lt"/>
              </a:rPr>
              <a:t>⁰, </a:t>
            </a:r>
            <a:r>
              <a:rPr lang="en-US" baseline="0" dirty="0" smtClean="0"/>
              <a:t>315</a:t>
            </a:r>
            <a:r>
              <a:rPr lang="en-US" baseline="0" dirty="0" smtClean="0">
                <a:latin typeface="+mn-lt"/>
              </a:rPr>
              <a:t>⁰.  </a:t>
            </a:r>
            <a:r>
              <a:rPr lang="en-US" dirty="0" smtClean="0"/>
              <a:t>As we did previously</a:t>
            </a:r>
            <a:r>
              <a:rPr lang="en-US" baseline="0" dirty="0" smtClean="0"/>
              <a:t>, the error needs to be examined immediately at the end of the acquisition period.  In this example, you can see the cursor is set to the end of the acquisition period and a legend is created.  The legend lists the value of all the signals at this point in time.  In this case, you can see that the error signal is 14uV which is well within the one half LSB error target.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11</a:t>
            </a:fld>
            <a:endParaRPr lang="en-US"/>
          </a:p>
        </p:txBody>
      </p:sp>
    </p:spTree>
    <p:extLst>
      <p:ext uri="{BB962C8B-B14F-4D97-AF65-F5344CB8AC3E}">
        <p14:creationId xmlns:p14="http://schemas.microsoft.com/office/powerpoint/2010/main" val="2975594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video will walk through the measured results for the circuit</a:t>
            </a:r>
            <a:r>
              <a:rPr lang="en-US" baseline="0" dirty="0" smtClean="0"/>
              <a:t> from this simulation</a:t>
            </a:r>
            <a:r>
              <a:rPr lang="en-US" dirty="0" smtClean="0"/>
              <a: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12</a:t>
            </a:fld>
            <a:endParaRPr lang="en-US"/>
          </a:p>
        </p:txBody>
      </p:sp>
    </p:spTree>
    <p:extLst>
      <p:ext uri="{BB962C8B-B14F-4D97-AF65-F5344CB8AC3E}">
        <p14:creationId xmlns:p14="http://schemas.microsoft.com/office/powerpoint/2010/main" val="289979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This video shows the results of the final simulations generated after following</a:t>
            </a:r>
            <a:r>
              <a:rPr lang="en-US" baseline="0" dirty="0" smtClean="0"/>
              <a:t> the process for selecting the external components for a SAR ADC.</a:t>
            </a:r>
            <a:endParaRPr lang="en-US" dirty="0" smtClean="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28489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 have completed</a:t>
            </a:r>
            <a:r>
              <a:rPr lang="en-US" baseline="0" dirty="0" smtClean="0"/>
              <a:t> the selection of the amplifier and RC circuit you may still need to perform additional simulations to make sure that your design is robust and meets all your design criteria.   One common test is </a:t>
            </a:r>
            <a:r>
              <a:rPr lang="en-US" baseline="0" smtClean="0"/>
              <a:t>to </a:t>
            </a:r>
            <a:r>
              <a:rPr lang="en-US" baseline="0" smtClean="0"/>
              <a:t>temporarily </a:t>
            </a:r>
            <a:r>
              <a:rPr lang="en-US" baseline="0" dirty="0" smtClean="0"/>
              <a:t>increase the acquisition time to confirm that the error is really settled.  The point here is that it is possible for the error settling waveform to coincidentally pass through zero at the end of the acquisition period.  The simulation results on the left show this case.  The settling for this example appears to be good as the final error is inside the error target.  However, if you take the same circuit and expand the acquisition window, you will see that the signal isn’t really settled.  You can see this in the figure on the right.  Ideally you want the error signal to be fully settled and do not want to rely upon the error signal crossing through zero at the end of the acquisition period.  The problem is that process variation may cause the response to change and the error may not cross through zero at the end of acquisition.  It should be noted that a small settling error after the end of acquisition is acceptable as long as it doesn’t exceed one half of an LSB.  Finally, don’t forget to set the acquisition time back to the specified value at the end of this test.  This adjustment is for the simulation of settling time only and does not apply to the real circuit.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305635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approach to looking at settling beyond the end of the acquisition period is to look at the op amp output.  This serves a similar purpose to expanding the acquisition period in that a robust design’s op amp output will be settled to one half LSB at the end of the acquisition period.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2660433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verification is to make sure that the settling doesn’t change across multiple cycles</a:t>
            </a:r>
            <a:r>
              <a:rPr lang="en-US" baseline="0" dirty="0" smtClean="0"/>
              <a:t>.  You should always discard the first cycle as this contains start-up errors.  Some designs will have a long term settling error that creates inconsistent results from sample to sample.  Ideally you want all conversion results to be consistent after the first cycle.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4553530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 to this point our simulations</a:t>
            </a:r>
            <a:r>
              <a:rPr lang="en-US" baseline="0" dirty="0" smtClean="0"/>
              <a:t> have all included a dc input signal.  This makes it easy to optimize the RC charge bucket circuit, but may not match your real world conditions.  Generally, circuits designed using the method we covered will also work well in ac simulation, but it is best to confirm.  To do this you will have to change the input signal from a DC source to an AC source.  Also, we will want to compare the sampled signal across the sample and hold capacitor to an AC signal.  However, to do an accurate comparison, we will have to take into account the phase shift of all the RC circuitry as well as the offset and phase shift of the amplifier.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3807678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 shows the results</a:t>
            </a:r>
            <a:r>
              <a:rPr lang="en-US" baseline="0" dirty="0" smtClean="0"/>
              <a:t> for an AC simulation for the previous circuit.  You can see many acquisition periods and the sample and hold circuit tracks the input signal for each acquisition period.  You can also see charge kickback spikes on the filter output voltage.  The one thing that we don’t show here is the error signal.   In the next slide we will zoom in on these signals and see how a phase shift can impact error.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2387917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zooms in on the AC simulation results.  You</a:t>
            </a:r>
            <a:r>
              <a:rPr lang="en-US" baseline="0" dirty="0" smtClean="0"/>
              <a:t> can see that the sample and hold signal tracks the filter signal well during acquisition and holds at the end of acquisition .  </a:t>
            </a:r>
            <a:r>
              <a:rPr lang="en-US" dirty="0" smtClean="0"/>
              <a:t>Notice how the input signal does not track the filter signal.  There is a phase shift</a:t>
            </a:r>
            <a:r>
              <a:rPr lang="en-US" baseline="0" dirty="0" smtClean="0"/>
              <a:t> from the filter and also from the internal sampling network.  Because of the phase shift, we cannot simply compare the input signal to the sample and hold voltage to calculate an error.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2522039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circuit shows how to check error in</a:t>
            </a:r>
            <a:r>
              <a:rPr lang="en-US" baseline="0" dirty="0" smtClean="0"/>
              <a:t> an AC SAR simulation.  The top path for this circuit is the standard amplifier and sample and hold circuit that we developed earlier.   The bottom circuit is the same as the top circuit except that the acquisition switch is permanently shorted and there is no end of conversion reset switch.  In other words, the bottom circuit has all the phase delay’s from the top circuit but none of the switched sample and hold behavior.  The bottom is an “ideal” signal that we can compare the sampled signal with.  Noticed the voltage controlled voltage source is used to compare the sampled and ideal signal to generate the error signal.</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a:p>
        </p:txBody>
      </p:sp>
    </p:spTree>
    <p:extLst>
      <p:ext uri="{BB962C8B-B14F-4D97-AF65-F5344CB8AC3E}">
        <p14:creationId xmlns:p14="http://schemas.microsoft.com/office/powerpoint/2010/main" val="984450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7.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package" Target="../embeddings/Microsoft_Visio_Drawing11111.vsdx"/><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1.emf"/><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package" Target="../embeddings/Microsoft_Visio_Drawing22222.vsdx"/><Relationship Id="rId5" Type="http://schemas.openxmlformats.org/officeDocument/2006/relationships/oleObject" Target="../embeddings/oleObject2.bin"/><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13.emf"/><Relationship Id="rId5" Type="http://schemas.openxmlformats.org/officeDocument/2006/relationships/package" Target="../embeddings/Microsoft_Visio_Drawing33333.vsdx"/><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a:solidFill>
                  <a:srgbClr val="DE0000"/>
                </a:solidFill>
              </a:rPr>
              <a:t>Final Simulations </a:t>
            </a:r>
            <a:r>
              <a:rPr lang="en-US" sz="4800" dirty="0" smtClean="0">
                <a:solidFill>
                  <a:srgbClr val="DE0000"/>
                </a:solidFill>
              </a:rPr>
              <a:t>to</a:t>
            </a:r>
            <a:br>
              <a:rPr lang="en-US" sz="4800" dirty="0" smtClean="0">
                <a:solidFill>
                  <a:srgbClr val="DE0000"/>
                </a:solidFill>
              </a:rPr>
            </a:br>
            <a:r>
              <a:rPr lang="en-US" sz="4800" dirty="0" smtClean="0">
                <a:solidFill>
                  <a:srgbClr val="DE0000"/>
                </a:solidFill>
              </a:rPr>
              <a:t>Test </a:t>
            </a:r>
            <a:r>
              <a:rPr lang="en-US" sz="4800" dirty="0">
                <a:solidFill>
                  <a:srgbClr val="DE0000"/>
                </a:solidFill>
              </a:rPr>
              <a:t>AC </a:t>
            </a:r>
            <a:r>
              <a:rPr lang="en-US" sz="4800" dirty="0" smtClean="0">
                <a:solidFill>
                  <a:srgbClr val="DE0000"/>
                </a:solidFill>
              </a:rPr>
              <a:t>Settling</a:t>
            </a:r>
            <a:br>
              <a:rPr lang="en-US" sz="4800" dirty="0" smtClean="0">
                <a:solidFill>
                  <a:srgbClr val="DE0000"/>
                </a:solidFill>
              </a:rPr>
            </a:br>
            <a:r>
              <a:rPr lang="en-US" sz="2800" dirty="0" smtClean="0">
                <a:solidFill>
                  <a:srgbClr val="DE0000"/>
                </a:solidFill>
              </a:rPr>
              <a:t>TIPL 4405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a:t>
            </a:r>
            <a:r>
              <a:rPr lang="en-US" sz="2400">
                <a:solidFill>
                  <a:srgbClr val="000000"/>
                </a:solidFill>
              </a:rPr>
              <a:t>by </a:t>
            </a:r>
            <a:r>
              <a:rPr lang="en-US" sz="2400" smtClean="0">
                <a:solidFill>
                  <a:srgbClr val="000000"/>
                </a:solidFill>
              </a:rPr>
              <a:t>Luis Chioye, Art </a:t>
            </a:r>
            <a:r>
              <a:rPr lang="en-US" sz="2400" dirty="0">
                <a:solidFill>
                  <a:srgbClr val="000000"/>
                </a:solidFill>
              </a:rPr>
              <a:t>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1" y="1066801"/>
            <a:ext cx="6249447" cy="633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AC Input Signal Simulation Example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10</a:t>
            </a:fld>
            <a:endParaRPr lang="en-US"/>
          </a:p>
        </p:txBody>
      </p:sp>
      <p:sp>
        <p:nvSpPr>
          <p:cNvPr id="18" name="Rectangle 17"/>
          <p:cNvSpPr/>
          <p:nvPr/>
        </p:nvSpPr>
        <p:spPr>
          <a:xfrm>
            <a:off x="1076897" y="3309466"/>
            <a:ext cx="2618804" cy="707886"/>
          </a:xfrm>
          <a:prstGeom prst="rect">
            <a:avLst/>
          </a:prstGeom>
        </p:spPr>
        <p:txBody>
          <a:bodyPr wrap="square">
            <a:spAutoFit/>
          </a:bodyPr>
          <a:lstStyle/>
          <a:p>
            <a:r>
              <a:rPr lang="en-US" sz="2000" dirty="0" smtClean="0"/>
              <a:t>“Ideal” Signal from non-switching S/H</a:t>
            </a:r>
            <a:endParaRPr lang="en-US" sz="2000" dirty="0"/>
          </a:p>
        </p:txBody>
      </p:sp>
      <p:sp>
        <p:nvSpPr>
          <p:cNvPr id="36" name="Rectangle 35"/>
          <p:cNvSpPr/>
          <p:nvPr/>
        </p:nvSpPr>
        <p:spPr>
          <a:xfrm>
            <a:off x="1941908" y="4370240"/>
            <a:ext cx="444391" cy="8191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a:stCxn id="36" idx="3"/>
          </p:cNvCxnSpPr>
          <p:nvPr/>
        </p:nvCxnSpPr>
        <p:spPr>
          <a:xfrm flipV="1">
            <a:off x="2386299" y="2971800"/>
            <a:ext cx="5309901" cy="180801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1524000" y="3980962"/>
            <a:ext cx="0" cy="12084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1941908" y="6044444"/>
            <a:ext cx="1983235" cy="400110"/>
          </a:xfrm>
          <a:prstGeom prst="rect">
            <a:avLst/>
          </a:prstGeom>
          <a:solidFill>
            <a:schemeClr val="bg1"/>
          </a:solidFill>
        </p:spPr>
        <p:txBody>
          <a:bodyPr wrap="none">
            <a:spAutoFit/>
          </a:bodyPr>
          <a:lstStyle/>
          <a:p>
            <a:r>
              <a:rPr lang="en-US" sz="2000" dirty="0" smtClean="0"/>
              <a:t>Sampled </a:t>
            </a:r>
            <a:r>
              <a:rPr lang="en-US" sz="2000" dirty="0"/>
              <a:t>Signal</a:t>
            </a:r>
          </a:p>
        </p:txBody>
      </p:sp>
      <p:cxnSp>
        <p:nvCxnSpPr>
          <p:cNvPr id="52" name="Straight Arrow Connector 51"/>
          <p:cNvCxnSpPr/>
          <p:nvPr/>
        </p:nvCxnSpPr>
        <p:spPr>
          <a:xfrm flipH="1" flipV="1">
            <a:off x="1704356" y="5304222"/>
            <a:ext cx="681943" cy="7155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6934200" y="5829300"/>
            <a:ext cx="7315200" cy="1569660"/>
          </a:xfrm>
          <a:prstGeom prst="rect">
            <a:avLst/>
          </a:prstGeom>
        </p:spPr>
        <p:txBody>
          <a:bodyPr>
            <a:spAutoFit/>
          </a:bodyPr>
          <a:lstStyle/>
          <a:p>
            <a:r>
              <a:rPr lang="en-US" sz="2400" b="1" dirty="0" smtClean="0">
                <a:solidFill>
                  <a:srgbClr val="DE0000"/>
                </a:solidFill>
              </a:rPr>
              <a:t>Solution:</a:t>
            </a:r>
            <a:endParaRPr lang="en-US" sz="2400" b="1" dirty="0">
              <a:solidFill>
                <a:srgbClr val="DE0000"/>
              </a:solidFill>
            </a:endParaRPr>
          </a:p>
          <a:p>
            <a:pPr marL="285750" indent="-285750">
              <a:buFont typeface="Arial" pitchFamily="34" charset="0"/>
              <a:buChar char="•"/>
            </a:pPr>
            <a:r>
              <a:rPr lang="en-US" sz="2400" dirty="0"/>
              <a:t>The </a:t>
            </a:r>
            <a:r>
              <a:rPr lang="en-US" sz="2400" dirty="0" smtClean="0"/>
              <a:t>“Ideal” Signal generated from non-switching S/H has same phase as the Sampled Signal; allowing the calculation of settling errors</a:t>
            </a:r>
            <a:endParaRPr lang="en-US" sz="2400" dirty="0"/>
          </a:p>
        </p:txBody>
      </p:sp>
      <p:pic>
        <p:nvPicPr>
          <p:cNvPr id="2048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1432911"/>
            <a:ext cx="4981575" cy="422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Rectangle 31"/>
          <p:cNvSpPr/>
          <p:nvPr/>
        </p:nvSpPr>
        <p:spPr>
          <a:xfrm>
            <a:off x="10763639" y="2531685"/>
            <a:ext cx="3313921" cy="1015663"/>
          </a:xfrm>
          <a:prstGeom prst="rect">
            <a:avLst/>
          </a:prstGeom>
          <a:solidFill>
            <a:schemeClr val="bg1"/>
          </a:solidFill>
        </p:spPr>
        <p:txBody>
          <a:bodyPr wrap="none">
            <a:spAutoFit/>
          </a:bodyPr>
          <a:lstStyle/>
          <a:p>
            <a:r>
              <a:rPr lang="en-US" sz="2000" dirty="0" smtClean="0"/>
              <a:t>Phase difference no longer </a:t>
            </a:r>
          </a:p>
          <a:p>
            <a:r>
              <a:rPr lang="en-US" sz="2000" dirty="0" smtClean="0"/>
              <a:t>present</a:t>
            </a:r>
          </a:p>
          <a:p>
            <a:endParaRPr lang="en-US" sz="2000" dirty="0"/>
          </a:p>
        </p:txBody>
      </p:sp>
      <p:cxnSp>
        <p:nvCxnSpPr>
          <p:cNvPr id="33" name="Straight Connector 32"/>
          <p:cNvCxnSpPr/>
          <p:nvPr/>
        </p:nvCxnSpPr>
        <p:spPr>
          <a:xfrm flipV="1">
            <a:off x="12039600" y="2149725"/>
            <a:ext cx="152400" cy="491762"/>
          </a:xfrm>
          <a:prstGeom prst="line">
            <a:avLst/>
          </a:prstGeom>
          <a:ln w="15875">
            <a:prstDash val="sysDot"/>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10584543" y="4064237"/>
            <a:ext cx="681943" cy="7155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10925514" y="4861791"/>
            <a:ext cx="1983235" cy="400110"/>
          </a:xfrm>
          <a:prstGeom prst="rect">
            <a:avLst/>
          </a:prstGeom>
          <a:solidFill>
            <a:schemeClr val="bg1"/>
          </a:solidFill>
        </p:spPr>
        <p:txBody>
          <a:bodyPr wrap="none">
            <a:spAutoFit/>
          </a:bodyPr>
          <a:lstStyle/>
          <a:p>
            <a:r>
              <a:rPr lang="en-US" sz="2000" dirty="0" smtClean="0"/>
              <a:t>Sampled </a:t>
            </a:r>
            <a:r>
              <a:rPr lang="en-US" sz="2000" dirty="0"/>
              <a:t>Signal</a:t>
            </a:r>
          </a:p>
        </p:txBody>
      </p:sp>
      <p:sp>
        <p:nvSpPr>
          <p:cNvPr id="39" name="Rectangle 38"/>
          <p:cNvSpPr/>
          <p:nvPr/>
        </p:nvSpPr>
        <p:spPr>
          <a:xfrm>
            <a:off x="6934200" y="1078968"/>
            <a:ext cx="2618804" cy="707886"/>
          </a:xfrm>
          <a:prstGeom prst="rect">
            <a:avLst/>
          </a:prstGeom>
        </p:spPr>
        <p:txBody>
          <a:bodyPr wrap="square">
            <a:spAutoFit/>
          </a:bodyPr>
          <a:lstStyle/>
          <a:p>
            <a:r>
              <a:rPr lang="en-US" sz="2000" dirty="0" smtClean="0"/>
              <a:t>“Ideal” Signal from non-switching S/H</a:t>
            </a:r>
            <a:endParaRPr lang="en-US" sz="2000" dirty="0"/>
          </a:p>
        </p:txBody>
      </p:sp>
      <p:cxnSp>
        <p:nvCxnSpPr>
          <p:cNvPr id="40" name="Straight Arrow Connector 39"/>
          <p:cNvCxnSpPr/>
          <p:nvPr/>
        </p:nvCxnSpPr>
        <p:spPr>
          <a:xfrm>
            <a:off x="8763000" y="1763372"/>
            <a:ext cx="790004" cy="386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1811000" y="1432911"/>
            <a:ext cx="1219200" cy="7168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6290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the error for AC simulations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11</a:t>
            </a:fld>
            <a:endParaRPr lang="en-US"/>
          </a:p>
        </p:txBody>
      </p:sp>
      <p:pic>
        <p:nvPicPr>
          <p:cNvPr id="36868"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4265"/>
          <a:stretch/>
        </p:blipFill>
        <p:spPr bwMode="auto">
          <a:xfrm>
            <a:off x="6705600" y="1066800"/>
            <a:ext cx="7467600" cy="6224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a:off x="5943600" y="2438400"/>
            <a:ext cx="2819400" cy="103678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2260269" y="1890955"/>
            <a:ext cx="3908009" cy="1435949"/>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336469" y="1967155"/>
            <a:ext cx="3807069" cy="1323439"/>
          </a:xfrm>
          <a:prstGeom prst="rect">
            <a:avLst/>
          </a:prstGeom>
          <a:noFill/>
        </p:spPr>
        <p:txBody>
          <a:bodyPr wrap="square" rtlCol="0">
            <a:spAutoFit/>
          </a:bodyPr>
          <a:lstStyle/>
          <a:p>
            <a:r>
              <a:rPr lang="en-US" sz="2000" dirty="0" smtClean="0"/>
              <a:t>Place the cursor at the end of an acquisition cycle.  Generate a legend.  The error should be less than ½ LSB.</a:t>
            </a:r>
            <a:endParaRPr lang="en-US" sz="2000" dirty="0"/>
          </a:p>
        </p:txBody>
      </p:sp>
      <p:pic>
        <p:nvPicPr>
          <p:cNvPr id="4198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6115" y="5029200"/>
            <a:ext cx="4602163"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Arrow Connector 15"/>
          <p:cNvCxnSpPr/>
          <p:nvPr/>
        </p:nvCxnSpPr>
        <p:spPr>
          <a:xfrm flipH="1">
            <a:off x="2336469" y="4441371"/>
            <a:ext cx="661063" cy="101781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2997531" y="4419600"/>
            <a:ext cx="431469" cy="685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733800" y="4419600"/>
            <a:ext cx="315248" cy="128847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465122" y="4441371"/>
            <a:ext cx="487878" cy="203562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2710047" y="3864908"/>
            <a:ext cx="2395353" cy="849596"/>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2753647" y="3935763"/>
            <a:ext cx="2590800" cy="707886"/>
          </a:xfrm>
          <a:prstGeom prst="rect">
            <a:avLst/>
          </a:prstGeom>
          <a:noFill/>
        </p:spPr>
        <p:txBody>
          <a:bodyPr wrap="square" rtlCol="0">
            <a:spAutoFit/>
          </a:bodyPr>
          <a:lstStyle/>
          <a:p>
            <a:r>
              <a:rPr lang="en-US" sz="2000" dirty="0" smtClean="0"/>
              <a:t>Check the error at multiple locations</a:t>
            </a:r>
            <a:endParaRPr lang="en-US" sz="2000" dirty="0"/>
          </a:p>
        </p:txBody>
      </p:sp>
    </p:spTree>
    <p:extLst>
      <p:ext uri="{BB962C8B-B14F-4D97-AF65-F5344CB8AC3E}">
        <p14:creationId xmlns:p14="http://schemas.microsoft.com/office/powerpoint/2010/main" val="32679570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12</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 – next video…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solidFill>
                  <a:srgbClr val="FF0000"/>
                </a:solidFill>
              </a:rPr>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3349950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13</a:t>
            </a:fld>
            <a:endParaRPr lang="en-US"/>
          </a:p>
        </p:txBody>
      </p:sp>
    </p:spTree>
    <p:extLst>
      <p:ext uri="{BB962C8B-B14F-4D97-AF65-F5344CB8AC3E}">
        <p14:creationId xmlns:p14="http://schemas.microsoft.com/office/powerpoint/2010/main" val="2515071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2</a:t>
            </a:fld>
            <a:endParaRPr lang="en-US"/>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smtClean="0"/>
              <a:t>Agenda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solidFill>
                  <a:srgbClr val="FF0000"/>
                </a:solidFill>
              </a:rPr>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1711657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Expand the acquisition time to check settling</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a:t>
            </a:fld>
            <a:endParaRPr lang="en-US"/>
          </a:p>
        </p:txBody>
      </p:sp>
      <p:pic>
        <p:nvPicPr>
          <p:cNvPr id="38916"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5916"/>
          <a:stretch/>
        </p:blipFill>
        <p:spPr bwMode="auto">
          <a:xfrm>
            <a:off x="6613754" y="990600"/>
            <a:ext cx="7462990" cy="5900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7"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5114"/>
          <a:stretch/>
        </p:blipFill>
        <p:spPr bwMode="auto">
          <a:xfrm>
            <a:off x="533400" y="990600"/>
            <a:ext cx="5105400" cy="5762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Brace 1"/>
          <p:cNvSpPr/>
          <p:nvPr/>
        </p:nvSpPr>
        <p:spPr>
          <a:xfrm rot="5400000">
            <a:off x="10896600" y="3490879"/>
            <a:ext cx="381000" cy="114300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ounded Rectangle 7"/>
          <p:cNvSpPr/>
          <p:nvPr/>
        </p:nvSpPr>
        <p:spPr>
          <a:xfrm>
            <a:off x="10009395" y="4466607"/>
            <a:ext cx="3298409" cy="11353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0107405" y="4680335"/>
            <a:ext cx="3200400" cy="707886"/>
          </a:xfrm>
          <a:prstGeom prst="rect">
            <a:avLst/>
          </a:prstGeom>
          <a:noFill/>
        </p:spPr>
        <p:txBody>
          <a:bodyPr wrap="square" rtlCol="0">
            <a:spAutoFit/>
          </a:bodyPr>
          <a:lstStyle/>
          <a:p>
            <a:r>
              <a:rPr lang="en-US" sz="2000" dirty="0" smtClean="0"/>
              <a:t>Don’t count on luck!  The signal isn’t really settled.</a:t>
            </a:r>
            <a:endParaRPr lang="en-US" sz="2000" dirty="0"/>
          </a:p>
        </p:txBody>
      </p:sp>
      <p:cxnSp>
        <p:nvCxnSpPr>
          <p:cNvPr id="12" name="Straight Arrow Connector 11"/>
          <p:cNvCxnSpPr/>
          <p:nvPr/>
        </p:nvCxnSpPr>
        <p:spPr>
          <a:xfrm flipH="1" flipV="1">
            <a:off x="4413088" y="3733801"/>
            <a:ext cx="485522" cy="205739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089237" y="4799244"/>
            <a:ext cx="323851" cy="10681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3200400" y="5417857"/>
            <a:ext cx="3298409" cy="11353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298410" y="5474108"/>
            <a:ext cx="3200400" cy="1015663"/>
          </a:xfrm>
          <a:prstGeom prst="rect">
            <a:avLst/>
          </a:prstGeom>
          <a:noFill/>
        </p:spPr>
        <p:txBody>
          <a:bodyPr wrap="square" rtlCol="0">
            <a:spAutoFit/>
          </a:bodyPr>
          <a:lstStyle/>
          <a:p>
            <a:r>
              <a:rPr lang="en-US" sz="2000" dirty="0" smtClean="0"/>
              <a:t>The error is less than ½ LSB (-30uV).  Will this circuit work?</a:t>
            </a:r>
            <a:endParaRPr lang="en-US" sz="2000" dirty="0"/>
          </a:p>
        </p:txBody>
      </p:sp>
      <p:sp>
        <p:nvSpPr>
          <p:cNvPr id="3" name="TextBox 2"/>
          <p:cNvSpPr txBox="1"/>
          <p:nvPr/>
        </p:nvSpPr>
        <p:spPr>
          <a:xfrm>
            <a:off x="7277100" y="6753158"/>
            <a:ext cx="6477000" cy="830997"/>
          </a:xfrm>
          <a:prstGeom prst="rect">
            <a:avLst/>
          </a:prstGeom>
          <a:noFill/>
        </p:spPr>
        <p:txBody>
          <a:bodyPr wrap="square" rtlCol="0">
            <a:spAutoFit/>
          </a:bodyPr>
          <a:lstStyle/>
          <a:p>
            <a:r>
              <a:rPr lang="en-US" sz="2400" dirty="0" err="1" smtClean="0">
                <a:solidFill>
                  <a:srgbClr val="FF0000"/>
                </a:solidFill>
              </a:rPr>
              <a:t>t</a:t>
            </a:r>
            <a:r>
              <a:rPr lang="en-US" sz="2400" baseline="-25000" dirty="0" err="1" smtClean="0">
                <a:solidFill>
                  <a:srgbClr val="FF0000"/>
                </a:solidFill>
              </a:rPr>
              <a:t>acq</a:t>
            </a:r>
            <a:r>
              <a:rPr lang="en-US" sz="2400" dirty="0" smtClean="0">
                <a:solidFill>
                  <a:srgbClr val="FF0000"/>
                </a:solidFill>
              </a:rPr>
              <a:t> change in simulation only to test for marginal design.  Not adjusted in real circuit.</a:t>
            </a:r>
            <a:endParaRPr lang="en-US" sz="2400" dirty="0">
              <a:solidFill>
                <a:srgbClr val="FF0000"/>
              </a:solidFill>
            </a:endParaRPr>
          </a:p>
        </p:txBody>
      </p:sp>
    </p:spTree>
    <p:extLst>
      <p:ext uri="{BB962C8B-B14F-4D97-AF65-F5344CB8AC3E}">
        <p14:creationId xmlns:p14="http://schemas.microsoft.com/office/powerpoint/2010/main" val="229372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 at Op Amp Settling</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4</a:t>
            </a:fld>
            <a:endParaRPr lang="en-US"/>
          </a:p>
        </p:txBody>
      </p:sp>
      <p:pic>
        <p:nvPicPr>
          <p:cNvPr id="3891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103453"/>
            <a:ext cx="638733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581400" y="5562600"/>
            <a:ext cx="609600" cy="152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H="1">
            <a:off x="4247305" y="5105400"/>
            <a:ext cx="3372695" cy="51989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6934200" y="4705864"/>
            <a:ext cx="3298409" cy="11353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010400" y="4930914"/>
            <a:ext cx="3200400" cy="707886"/>
          </a:xfrm>
          <a:prstGeom prst="rect">
            <a:avLst/>
          </a:prstGeom>
          <a:noFill/>
        </p:spPr>
        <p:txBody>
          <a:bodyPr wrap="square" rtlCol="0">
            <a:spAutoFit/>
          </a:bodyPr>
          <a:lstStyle/>
          <a:p>
            <a:r>
              <a:rPr lang="en-US" sz="2000" dirty="0" smtClean="0"/>
              <a:t>Amplifier settled to ½ LSB or better after </a:t>
            </a:r>
            <a:r>
              <a:rPr lang="en-US" sz="2000" dirty="0" err="1" smtClean="0"/>
              <a:t>tacq</a:t>
            </a:r>
            <a:r>
              <a:rPr lang="en-US" sz="2000" dirty="0" smtClean="0"/>
              <a:t> ends.</a:t>
            </a:r>
            <a:endParaRPr lang="en-US" sz="2000" dirty="0"/>
          </a:p>
        </p:txBody>
      </p:sp>
    </p:spTree>
    <p:extLst>
      <p:ext uri="{BB962C8B-B14F-4D97-AF65-F5344CB8AC3E}">
        <p14:creationId xmlns:p14="http://schemas.microsoft.com/office/powerpoint/2010/main" val="3266541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settling for multiple </a:t>
            </a:r>
            <a:r>
              <a:rPr lang="en-US" dirty="0"/>
              <a:t>cycles</a:t>
            </a: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5</a:t>
            </a:fld>
            <a:endParaRPr lang="en-US"/>
          </a:p>
        </p:txBody>
      </p:sp>
      <p:pic>
        <p:nvPicPr>
          <p:cNvPr id="3994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1600200"/>
            <a:ext cx="9419275"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9256462" y="4515196"/>
            <a:ext cx="609600" cy="152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H="1">
            <a:off x="9900788" y="4061160"/>
            <a:ext cx="2345612" cy="4869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7656262" y="4515196"/>
            <a:ext cx="609600" cy="152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flipH="1">
            <a:off x="8418264" y="4061160"/>
            <a:ext cx="3828136" cy="41862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11995991" y="3328279"/>
            <a:ext cx="2536409" cy="11353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2072191" y="3403937"/>
            <a:ext cx="2558209" cy="1015663"/>
          </a:xfrm>
          <a:prstGeom prst="rect">
            <a:avLst/>
          </a:prstGeom>
          <a:noFill/>
        </p:spPr>
        <p:txBody>
          <a:bodyPr wrap="square" rtlCol="0">
            <a:spAutoFit/>
          </a:bodyPr>
          <a:lstStyle/>
          <a:p>
            <a:r>
              <a:rPr lang="en-US" sz="2000" dirty="0" smtClean="0"/>
              <a:t>Make sure that settling is consistent from cycle to cycle.</a:t>
            </a:r>
            <a:endParaRPr lang="en-US" sz="2000" dirty="0"/>
          </a:p>
        </p:txBody>
      </p:sp>
      <p:cxnSp>
        <p:nvCxnSpPr>
          <p:cNvPr id="25" name="Straight Arrow Connector 24"/>
          <p:cNvCxnSpPr/>
          <p:nvPr/>
        </p:nvCxnSpPr>
        <p:spPr>
          <a:xfrm>
            <a:off x="2209800" y="3921159"/>
            <a:ext cx="2057400" cy="5424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52401" y="3342166"/>
            <a:ext cx="2209800" cy="11353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228600" y="3567216"/>
            <a:ext cx="2286000" cy="707886"/>
          </a:xfrm>
          <a:prstGeom prst="rect">
            <a:avLst/>
          </a:prstGeom>
          <a:noFill/>
        </p:spPr>
        <p:txBody>
          <a:bodyPr wrap="square" rtlCol="0">
            <a:spAutoFit/>
          </a:bodyPr>
          <a:lstStyle/>
          <a:p>
            <a:r>
              <a:rPr lang="en-US" sz="2000" dirty="0" smtClean="0"/>
              <a:t>Always discard the first cycle.</a:t>
            </a:r>
            <a:endParaRPr lang="en-US" sz="2000" dirty="0"/>
          </a:p>
        </p:txBody>
      </p:sp>
    </p:spTree>
    <p:extLst>
      <p:ext uri="{BB962C8B-B14F-4D97-AF65-F5344CB8AC3E}">
        <p14:creationId xmlns:p14="http://schemas.microsoft.com/office/powerpoint/2010/main" val="14794766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1219661215"/>
              </p:ext>
            </p:extLst>
          </p:nvPr>
        </p:nvGraphicFramePr>
        <p:xfrm>
          <a:off x="1905000" y="1306562"/>
          <a:ext cx="12544051" cy="5562600"/>
        </p:xfrm>
        <a:graphic>
          <a:graphicData uri="http://schemas.openxmlformats.org/presentationml/2006/ole">
            <mc:AlternateContent xmlns:mc="http://schemas.openxmlformats.org/markup-compatibility/2006">
              <mc:Choice xmlns:v="urn:schemas-microsoft-com:vml" Requires="v">
                <p:oleObj spid="_x0000_s35094" name="Visio" r:id="rId5" imgW="11298472" imgH="5009688" progId="">
                  <p:embed/>
                </p:oleObj>
              </mc:Choice>
              <mc:Fallback>
                <p:oleObj name="Visio" r:id="rId5" imgW="11298472" imgH="5009688" progId="">
                  <p:embed/>
                  <p:pic>
                    <p:nvPicPr>
                      <p:cNvPr id="0" name="Picture 2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1306562"/>
                        <a:ext cx="12544051"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dirty="0" smtClean="0"/>
              <a:t>AC Input Signal Simulation Example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dirty="0"/>
          </a:p>
        </p:txBody>
      </p:sp>
      <p:cxnSp>
        <p:nvCxnSpPr>
          <p:cNvPr id="7" name="Straight Arrow Connector 6"/>
          <p:cNvCxnSpPr/>
          <p:nvPr/>
        </p:nvCxnSpPr>
        <p:spPr>
          <a:xfrm flipV="1">
            <a:off x="2209800" y="2971800"/>
            <a:ext cx="4267200" cy="2590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28600" y="5410200"/>
            <a:ext cx="5791200" cy="2308324"/>
          </a:xfrm>
          <a:prstGeom prst="rect">
            <a:avLst/>
          </a:prstGeom>
          <a:noFill/>
        </p:spPr>
        <p:txBody>
          <a:bodyPr wrap="square" rtlCol="0">
            <a:spAutoFit/>
          </a:bodyPr>
          <a:lstStyle/>
          <a:p>
            <a:r>
              <a:rPr lang="en-US" sz="2400" b="1" dirty="0">
                <a:solidFill>
                  <a:srgbClr val="DE0000"/>
                </a:solidFill>
              </a:rPr>
              <a:t>PROBLEM:</a:t>
            </a:r>
          </a:p>
          <a:p>
            <a:pPr marL="285750" indent="-285750">
              <a:buFont typeface="Arial" pitchFamily="34" charset="0"/>
              <a:buChar char="•"/>
            </a:pPr>
            <a:r>
              <a:rPr lang="en-US" sz="2400" dirty="0" smtClean="0"/>
              <a:t>The phase shift introduced by the amplifier and the RC circuitry make it difficult to estimate the error or settling signal</a:t>
            </a:r>
            <a:endParaRPr lang="en-US" sz="2400" dirty="0"/>
          </a:p>
          <a:p>
            <a:endParaRPr lang="en-US" sz="2400" dirty="0"/>
          </a:p>
        </p:txBody>
      </p:sp>
    </p:spTree>
    <p:extLst>
      <p:ext uri="{BB962C8B-B14F-4D97-AF65-F5344CB8AC3E}">
        <p14:creationId xmlns:p14="http://schemas.microsoft.com/office/powerpoint/2010/main" val="2330643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for an AC Simulation:  What about error</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7</a:t>
            </a:fld>
            <a:endParaRPr lang="en-US"/>
          </a:p>
        </p:txBody>
      </p:sp>
      <p:pic>
        <p:nvPicPr>
          <p:cNvPr id="378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061826"/>
            <a:ext cx="12954000" cy="6498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0902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9" name="Picture 7"/>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2490" b="3321"/>
          <a:stretch/>
        </p:blipFill>
        <p:spPr bwMode="auto">
          <a:xfrm>
            <a:off x="457201" y="1042971"/>
            <a:ext cx="5334000" cy="6523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AC Input Signal Simulation Example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8</a:t>
            </a:fld>
            <a:endParaRPr lang="en-US"/>
          </a:p>
        </p:txBody>
      </p:sp>
      <p:sp>
        <p:nvSpPr>
          <p:cNvPr id="18" name="Rectangle 17"/>
          <p:cNvSpPr/>
          <p:nvPr/>
        </p:nvSpPr>
        <p:spPr>
          <a:xfrm>
            <a:off x="3810000" y="2743200"/>
            <a:ext cx="1524000" cy="1371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a:stCxn id="18" idx="3"/>
          </p:cNvCxnSpPr>
          <p:nvPr/>
        </p:nvCxnSpPr>
        <p:spPr>
          <a:xfrm>
            <a:off x="5334000" y="3429000"/>
            <a:ext cx="1600200" cy="152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6934200" y="5829300"/>
            <a:ext cx="7315200" cy="1569660"/>
          </a:xfrm>
          <a:prstGeom prst="rect">
            <a:avLst/>
          </a:prstGeom>
        </p:spPr>
        <p:txBody>
          <a:bodyPr>
            <a:spAutoFit/>
          </a:bodyPr>
          <a:lstStyle/>
          <a:p>
            <a:r>
              <a:rPr lang="en-US" sz="2400" b="1" dirty="0">
                <a:solidFill>
                  <a:srgbClr val="DE0000"/>
                </a:solidFill>
              </a:rPr>
              <a:t>PROBLEM:</a:t>
            </a:r>
          </a:p>
          <a:p>
            <a:pPr marL="285750" indent="-285750">
              <a:buFont typeface="Arial" pitchFamily="34" charset="0"/>
              <a:buChar char="•"/>
            </a:pPr>
            <a:r>
              <a:rPr lang="en-US" sz="2400" dirty="0"/>
              <a:t>The phase shift introduced by the amplifier and the RC </a:t>
            </a:r>
            <a:r>
              <a:rPr lang="en-US" sz="2400" dirty="0" smtClean="0"/>
              <a:t>circuits </a:t>
            </a:r>
            <a:r>
              <a:rPr lang="en-US" sz="2400" dirty="0"/>
              <a:t>make it difficult to estimate </a:t>
            </a:r>
            <a:r>
              <a:rPr lang="en-US" sz="2400" dirty="0" smtClean="0"/>
              <a:t>the settling </a:t>
            </a:r>
            <a:r>
              <a:rPr lang="en-US" sz="2400" dirty="0"/>
              <a:t>error </a:t>
            </a:r>
            <a:r>
              <a:rPr lang="en-US" sz="2400" dirty="0" smtClean="0"/>
              <a:t>in the sample and hold</a:t>
            </a:r>
            <a:endParaRPr lang="en-US" sz="2400" dirty="0"/>
          </a:p>
        </p:txBody>
      </p:sp>
      <p:graphicFrame>
        <p:nvGraphicFramePr>
          <p:cNvPr id="21" name="Object 20"/>
          <p:cNvGraphicFramePr>
            <a:graphicFrameLocks noChangeAspect="1"/>
          </p:cNvGraphicFramePr>
          <p:nvPr>
            <p:extLst>
              <p:ext uri="{D42A27DB-BD31-4B8C-83A1-F6EECF244321}">
                <p14:modId xmlns:p14="http://schemas.microsoft.com/office/powerpoint/2010/main" val="2000654939"/>
              </p:ext>
            </p:extLst>
          </p:nvPr>
        </p:nvGraphicFramePr>
        <p:xfrm>
          <a:off x="6949440" y="1027731"/>
          <a:ext cx="6741336" cy="4533900"/>
        </p:xfrm>
        <a:graphic>
          <a:graphicData uri="http://schemas.openxmlformats.org/presentationml/2006/ole">
            <mc:AlternateContent xmlns:mc="http://schemas.openxmlformats.org/markup-compatibility/2006">
              <mc:Choice xmlns:v="urn:schemas-microsoft-com:vml" Requires="v">
                <p:oleObj spid="_x0000_s34075" name="Visio" r:id="rId6" imgW="5934064" imgH="3991032" progId="">
                  <p:embed/>
                </p:oleObj>
              </mc:Choice>
              <mc:Fallback>
                <p:oleObj name="Visio" r:id="rId6" imgW="5934064" imgH="3991032" progId="">
                  <p:embed/>
                  <p:pic>
                    <p:nvPicPr>
                      <p:cNvPr id="0" name="Picture 23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9440" y="1027731"/>
                        <a:ext cx="6741336" cy="453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4" name="Straight Arrow Connector 23"/>
          <p:cNvCxnSpPr/>
          <p:nvPr/>
        </p:nvCxnSpPr>
        <p:spPr>
          <a:xfrm>
            <a:off x="2125980" y="4601686"/>
            <a:ext cx="553721" cy="80772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630680" y="4150360"/>
            <a:ext cx="990600" cy="533400"/>
          </a:xfrm>
          <a:prstGeom prst="rect">
            <a:avLst/>
          </a:prstGeom>
          <a:noFill/>
        </p:spPr>
        <p:txBody>
          <a:bodyPr wrap="square" rtlCol="0">
            <a:spAutoFit/>
          </a:bodyPr>
          <a:lstStyle/>
          <a:p>
            <a:r>
              <a:rPr lang="en-US" dirty="0" smtClean="0">
                <a:solidFill>
                  <a:srgbClr val="002060"/>
                </a:solidFill>
              </a:rPr>
              <a:t>Vin</a:t>
            </a:r>
            <a:endParaRPr lang="en-US" dirty="0">
              <a:solidFill>
                <a:srgbClr val="002060"/>
              </a:solidFill>
            </a:endParaRPr>
          </a:p>
        </p:txBody>
      </p:sp>
      <p:cxnSp>
        <p:nvCxnSpPr>
          <p:cNvPr id="35" name="Straight Arrow Connector 34"/>
          <p:cNvCxnSpPr/>
          <p:nvPr/>
        </p:nvCxnSpPr>
        <p:spPr>
          <a:xfrm>
            <a:off x="2753361" y="4280852"/>
            <a:ext cx="594360" cy="59436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141222" y="3771106"/>
            <a:ext cx="990600" cy="533400"/>
          </a:xfrm>
          <a:prstGeom prst="rect">
            <a:avLst/>
          </a:prstGeom>
          <a:noFill/>
        </p:spPr>
        <p:txBody>
          <a:bodyPr wrap="square" rtlCol="0">
            <a:spAutoFit/>
          </a:bodyPr>
          <a:lstStyle/>
          <a:p>
            <a:r>
              <a:rPr lang="en-US" dirty="0" err="1" smtClean="0">
                <a:solidFill>
                  <a:srgbClr val="00B050"/>
                </a:solidFill>
              </a:rPr>
              <a:t>Vfilt</a:t>
            </a:r>
            <a:endParaRPr lang="en-US" dirty="0">
              <a:solidFill>
                <a:srgbClr val="00B050"/>
              </a:solidFill>
            </a:endParaRPr>
          </a:p>
        </p:txBody>
      </p:sp>
      <p:cxnSp>
        <p:nvCxnSpPr>
          <p:cNvPr id="13" name="Straight Arrow Connector 12"/>
          <p:cNvCxnSpPr/>
          <p:nvPr/>
        </p:nvCxnSpPr>
        <p:spPr>
          <a:xfrm flipH="1" flipV="1">
            <a:off x="2754384" y="5670530"/>
            <a:ext cx="296157" cy="26749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020061" y="5783254"/>
            <a:ext cx="990600" cy="533400"/>
          </a:xfrm>
          <a:prstGeom prst="rect">
            <a:avLst/>
          </a:prstGeom>
          <a:noFill/>
        </p:spPr>
        <p:txBody>
          <a:bodyPr wrap="square" rtlCol="0">
            <a:spAutoFit/>
          </a:bodyPr>
          <a:lstStyle/>
          <a:p>
            <a:r>
              <a:rPr lang="en-US" dirty="0" err="1" smtClean="0">
                <a:solidFill>
                  <a:srgbClr val="C00000"/>
                </a:solidFill>
              </a:rPr>
              <a:t>Vsh</a:t>
            </a:r>
            <a:endParaRPr lang="en-US" dirty="0">
              <a:solidFill>
                <a:srgbClr val="C00000"/>
              </a:solidFill>
            </a:endParaRPr>
          </a:p>
        </p:txBody>
      </p:sp>
    </p:spTree>
    <p:extLst>
      <p:ext uri="{BB962C8B-B14F-4D97-AF65-F5344CB8AC3E}">
        <p14:creationId xmlns:p14="http://schemas.microsoft.com/office/powerpoint/2010/main" val="3586289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4174494488"/>
              </p:ext>
            </p:extLst>
          </p:nvPr>
        </p:nvGraphicFramePr>
        <p:xfrm>
          <a:off x="228600" y="1170612"/>
          <a:ext cx="12217065" cy="5770688"/>
        </p:xfrm>
        <a:graphic>
          <a:graphicData uri="http://schemas.openxmlformats.org/presentationml/2006/ole">
            <mc:AlternateContent xmlns:mc="http://schemas.openxmlformats.org/markup-compatibility/2006">
              <mc:Choice xmlns:v="urn:schemas-microsoft-com:vml" Requires="v">
                <p:oleObj spid="_x0000_s36117" name="Visio" r:id="rId5" imgW="14438930" imgH="6845688" progId="">
                  <p:embed/>
                </p:oleObj>
              </mc:Choice>
              <mc:Fallback>
                <p:oleObj name="Visio" r:id="rId5" imgW="14438930" imgH="6845688" progId="">
                  <p:embed/>
                  <p:pic>
                    <p:nvPicPr>
                      <p:cNvPr id="0" name="Picture 2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170612"/>
                        <a:ext cx="12217065" cy="5770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dirty="0" smtClean="0"/>
              <a:t>AC Input Simulation Example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9</a:t>
            </a:fld>
            <a:endParaRPr lang="en-US" dirty="0"/>
          </a:p>
        </p:txBody>
      </p:sp>
      <p:sp>
        <p:nvSpPr>
          <p:cNvPr id="14" name="Rectangle 13"/>
          <p:cNvSpPr/>
          <p:nvPr/>
        </p:nvSpPr>
        <p:spPr>
          <a:xfrm>
            <a:off x="10840357" y="1143000"/>
            <a:ext cx="2730500" cy="707886"/>
          </a:xfrm>
          <a:prstGeom prst="rect">
            <a:avLst/>
          </a:prstGeom>
        </p:spPr>
        <p:txBody>
          <a:bodyPr wrap="square">
            <a:spAutoFit/>
          </a:bodyPr>
          <a:lstStyle/>
          <a:p>
            <a:r>
              <a:rPr lang="en-US" sz="2000" dirty="0" smtClean="0"/>
              <a:t>S/H switching with conversions</a:t>
            </a:r>
          </a:p>
        </p:txBody>
      </p:sp>
      <p:cxnSp>
        <p:nvCxnSpPr>
          <p:cNvPr id="15" name="Straight Arrow Connector 14"/>
          <p:cNvCxnSpPr/>
          <p:nvPr/>
        </p:nvCxnSpPr>
        <p:spPr>
          <a:xfrm flipH="1">
            <a:off x="10615930" y="1850886"/>
            <a:ext cx="863057" cy="6553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10840357" y="5172565"/>
            <a:ext cx="638630" cy="59952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1087100" y="5772090"/>
            <a:ext cx="3086100" cy="1015663"/>
          </a:xfrm>
          <a:prstGeom prst="rect">
            <a:avLst/>
          </a:prstGeom>
          <a:solidFill>
            <a:schemeClr val="bg1"/>
          </a:solidFill>
        </p:spPr>
        <p:txBody>
          <a:bodyPr wrap="square">
            <a:spAutoFit/>
          </a:bodyPr>
          <a:lstStyle/>
          <a:p>
            <a:r>
              <a:rPr lang="en-US" sz="2000" dirty="0" smtClean="0"/>
              <a:t>“Ideal” signal</a:t>
            </a:r>
          </a:p>
          <a:p>
            <a:r>
              <a:rPr lang="en-US" sz="2000" dirty="0" smtClean="0"/>
              <a:t>Sees phase shift without sample and hold</a:t>
            </a:r>
            <a:endParaRPr lang="en-US" sz="2000" dirty="0"/>
          </a:p>
        </p:txBody>
      </p:sp>
    </p:spTree>
    <p:extLst>
      <p:ext uri="{BB962C8B-B14F-4D97-AF65-F5344CB8AC3E}">
        <p14:creationId xmlns:p14="http://schemas.microsoft.com/office/powerpoint/2010/main" val="3447356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documentManagement/types"/>
    <ds:schemaRef ds:uri="http://purl.org/dc/elements/1.1/"/>
    <ds:schemaRef ds:uri="http://purl.org/dc/dcmitype/"/>
    <ds:schemaRef ds:uri="http://www.w3.org/XML/1998/namespace"/>
    <ds:schemaRef ds:uri="http://schemas.microsoft.com/office/2006/metadata/properties"/>
    <ds:schemaRef ds:uri="http://purl.org/dc/terms/"/>
    <ds:schemaRef ds:uri="http://schemas.openxmlformats.org/package/2006/metadata/core-properties"/>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24526</TotalTime>
  <Words>1506</Words>
  <Application>Microsoft Office PowerPoint</Application>
  <PresentationFormat>Custom</PresentationFormat>
  <Paragraphs>100</Paragraphs>
  <Slides>13</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FinalPowerpoint</vt:lpstr>
      <vt:lpstr>Visio</vt:lpstr>
      <vt:lpstr>Final Simulations to Test AC Settling TIPL 4405  TI Precision Labs – ADCs</vt:lpstr>
      <vt:lpstr>PowerPoint Presentation</vt:lpstr>
      <vt:lpstr>Expand the acquisition time to check settling</vt:lpstr>
      <vt:lpstr>Look at Op Amp Settling</vt:lpstr>
      <vt:lpstr>Check settling for multiple cycles</vt:lpstr>
      <vt:lpstr>AC Input Signal Simulation Example</vt:lpstr>
      <vt:lpstr>Results for an AC Simulation:  What about error</vt:lpstr>
      <vt:lpstr>AC Input Signal Simulation Example</vt:lpstr>
      <vt:lpstr>AC Input Simulation Example</vt:lpstr>
      <vt:lpstr>AC Input Signal Simulation Example</vt:lpstr>
      <vt:lpstr>Check the error for AC simulations</vt:lpstr>
      <vt:lpstr>PowerPoint Presentation</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550</cp:revision>
  <cp:lastPrinted>2017-03-22T20:22:26Z</cp:lastPrinted>
  <dcterms:created xsi:type="dcterms:W3CDTF">2014-01-16T17:03:53Z</dcterms:created>
  <dcterms:modified xsi:type="dcterms:W3CDTF">2017-05-24T21:02:17Z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